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2"/>
  </p:notesMasterIdLst>
  <p:sldIdLst>
    <p:sldId id="549" r:id="rId2"/>
    <p:sldId id="550" r:id="rId3"/>
    <p:sldId id="551" r:id="rId4"/>
    <p:sldId id="552" r:id="rId5"/>
    <p:sldId id="553" r:id="rId6"/>
    <p:sldId id="557" r:id="rId7"/>
    <p:sldId id="558" r:id="rId8"/>
    <p:sldId id="529" r:id="rId9"/>
    <p:sldId id="541" r:id="rId10"/>
    <p:sldId id="542" r:id="rId11"/>
    <p:sldId id="562" r:id="rId12"/>
    <p:sldId id="543" r:id="rId13"/>
    <p:sldId id="544" r:id="rId14"/>
    <p:sldId id="545" r:id="rId15"/>
    <p:sldId id="559" r:id="rId16"/>
    <p:sldId id="560" r:id="rId17"/>
    <p:sldId id="561" r:id="rId18"/>
    <p:sldId id="546" r:id="rId19"/>
    <p:sldId id="547" r:id="rId20"/>
    <p:sldId id="548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00CC00"/>
    <a:srgbClr val="996633"/>
    <a:srgbClr val="6666FF"/>
    <a:srgbClr val="3366FF"/>
    <a:srgbClr val="CCFF99"/>
    <a:srgbClr val="6AF4A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7B13BD-6EC6-A87A-C5D0-CB463A61C341}" v="3" dt="2020-05-06T13:53:39.198"/>
    <p1510:client id="{F7DE8440-EDEA-858B-01DA-8CF3891AC65C}" v="4" dt="2020-05-06T14:08:13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9" autoAdjust="0"/>
    <p:restoredTop sz="94707" autoAdjust="0"/>
  </p:normalViewPr>
  <p:slideViewPr>
    <p:cSldViewPr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608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0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60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fld id="{CC10CEF4-EE6F-4CC4-8C7B-A30FD2B22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049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46B4E0-9C9A-4F9B-9508-DC6BB52BCFC5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267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A830B1-199E-4291-82F8-55E121DA4A7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081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916344-6F1F-4921-A861-CEA69D7B8FF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722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F185A9-78A5-420C-83DC-9F3DDBF8F97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875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82E90B-AB6F-423D-BEE5-CC9E122EA7E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201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E170DE-2F29-412C-858D-2105A47728EE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010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8C4297-48BC-43D0-93F1-F88FFF6407FB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236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9C6DF0-6DF8-4C70-BDEA-A97E06305D3D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58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538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44CCEB-4960-4B92-BBE1-DC297501E73F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705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A42EC8-77F5-487B-B28A-444480407FFD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303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CC5567-6B50-4157-A000-547077AEAC7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17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14E91-5D30-46CE-BBCD-74D872612D6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92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C9B26-1C3C-4B01-A85E-3E9C1407BCC3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397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5B184-CAF6-4F77-95A2-387AD56F706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95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88FD95-AC03-41ED-AB49-FAE4BEC0233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17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85AE89-577F-4BC5-8285-78CACE802889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58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6C809-2DFE-404C-AB67-2BC932D68E87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51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1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54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26088-7182-4E65-871F-08C5F3BC5F88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885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A0E395-1254-4604-954D-E5F889602C6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67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algn="ctr">
              <a:defRPr sz="1400" b="0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366FED-2053-4C20-8418-18193B8EB3B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400" b="0">
                <a:latin typeface="McGrawHill-Italic" pitchFamily="2" charset="0"/>
              </a:rPr>
              <a:t>McGraw-Hill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buFontTx/>
              <a:buChar char="©"/>
            </a:pPr>
            <a:r>
              <a:rPr lang="en-US" altLang="en-US" sz="1400" b="0">
                <a:latin typeface="McGrawHill-Italic" pitchFamily="2" charset="0"/>
              </a:rPr>
              <a:t>The McGraw-Hill Companies, Inc., 2000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1017404-4B2F-4743-A7EC-5F2ABE96CD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53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8E9D1-D643-4760-9FF0-9118D9CD1E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928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52579E4-11A1-4ADE-9226-536122BF1A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8987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AF45113-BDB4-4141-A705-DC4819B6FD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99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79935B-3B39-463C-8C08-6D28DE34B6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4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8FB9F4-330A-487C-8143-550F930590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8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FD2E67-5E28-4E66-AD52-15C99E0951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33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E648A2-DAD0-4604-AABF-95A8495B59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32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F253DC-4ADD-4E40-9544-F09BD9311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517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8A43E07-FC8E-4EB4-9C85-CF7E2C578F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063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86A46F4-D786-4D06-A884-90F423F049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99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7A3137-603E-402B-9B24-651486AB0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75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68493E5-68FC-4861-875E-290E7C5912D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emf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C8676-66B1-45CC-8EDA-C0D131C0DEA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32482" name="Text Box 2"/>
          <p:cNvSpPr txBox="1">
            <a:spLocks noChangeArrowheads="1"/>
          </p:cNvSpPr>
          <p:nvPr/>
        </p:nvSpPr>
        <p:spPr bwMode="auto">
          <a:xfrm>
            <a:off x="1714500" y="6604000"/>
            <a:ext cx="56562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833" tIns="51417" rIns="102833" bIns="51417">
            <a:spAutoFit/>
          </a:bodyPr>
          <a:lstStyle>
            <a:lvl1pPr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435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2870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305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0">
                <a:latin typeface="Arial" panose="020B0604020202020204" pitchFamily="34" charset="0"/>
              </a:rPr>
              <a:t>Copyright </a:t>
            </a:r>
            <a:r>
              <a:rPr lang="en-US" altLang="en-US" sz="1000" b="0">
                <a:latin typeface="Arial" panose="020B0604020202020204" pitchFamily="34" charset="0"/>
                <a:cs typeface="Times New Roman" panose="02020603050405020304" pitchFamily="18" charset="0"/>
              </a:rPr>
              <a:t>© </a:t>
            </a:r>
            <a:r>
              <a:rPr lang="en-US" altLang="en-US" sz="1000" b="0">
                <a:latin typeface="Arial" panose="020B0604020202020204" pitchFamily="34" charset="0"/>
              </a:rPr>
              <a:t>The McGraw-Hill Companies, Inc. Permission required for reproduction or display.</a:t>
            </a:r>
          </a:p>
        </p:txBody>
      </p:sp>
      <p:pic>
        <p:nvPicPr>
          <p:cNvPr id="532483" name="Picture 3" descr="branding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484" name="Text Box 4"/>
          <p:cNvSpPr txBox="1">
            <a:spLocks noChangeArrowheads="1"/>
          </p:cNvSpPr>
          <p:nvPr/>
        </p:nvSpPr>
        <p:spPr bwMode="auto">
          <a:xfrm>
            <a:off x="187325" y="914400"/>
            <a:ext cx="41560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>
                <a:latin typeface="Times" panose="02020603050405020304" pitchFamily="18" charset="0"/>
              </a:rPr>
              <a:t>Chapter 18</a:t>
            </a:r>
          </a:p>
        </p:txBody>
      </p:sp>
      <p:pic>
        <p:nvPicPr>
          <p:cNvPr id="532485" name="Picture 5" descr="Forouzan4e10lbj_nm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066800"/>
            <a:ext cx="40767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486" name="Text Box 6"/>
          <p:cNvSpPr txBox="1">
            <a:spLocks noChangeArrowheads="1"/>
          </p:cNvSpPr>
          <p:nvPr/>
        </p:nvSpPr>
        <p:spPr bwMode="auto">
          <a:xfrm>
            <a:off x="263525" y="2209800"/>
            <a:ext cx="4156075" cy="22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  <a:t>Host Configuration:</a:t>
            </a:r>
            <a:b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</a:br>
            <a: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  <a:t>DHCP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3712C-6C2B-4F84-AEF5-564C6FCF6E30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18146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18.3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Use of UDP ports</a:t>
            </a:r>
          </a:p>
        </p:txBody>
      </p:sp>
      <p:sp>
        <p:nvSpPr>
          <p:cNvPr id="518147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49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50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51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52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53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181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2035175"/>
            <a:ext cx="6326187" cy="29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51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16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A43E07-FC8E-4EB4-9C85-CF7E2C578F9E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2286000" y="3078135"/>
            <a:ext cx="45720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33CC"/>
                </a:solidFill>
                <a:latin typeface="Times New Roman" panose="02020603050405020304" pitchFamily="18" charset="0"/>
              </a:rPr>
              <a:t>Using TFTP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33CC"/>
                </a:solidFill>
                <a:latin typeface="Times New Roman" panose="02020603050405020304" pitchFamily="18" charset="0"/>
              </a:rPr>
              <a:t> Error Control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FEBF67-A706-4A55-9850-1D40651B6C9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20194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18.4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DHCP packet format</a:t>
            </a:r>
          </a:p>
        </p:txBody>
      </p:sp>
      <p:sp>
        <p:nvSpPr>
          <p:cNvPr id="520195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197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198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199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200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201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020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660400"/>
            <a:ext cx="6783387" cy="56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276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EC9DCE-D924-49A7-B63A-45178A02D9B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22242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18.5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Flag format</a:t>
            </a:r>
          </a:p>
        </p:txBody>
      </p:sp>
      <p:sp>
        <p:nvSpPr>
          <p:cNvPr id="522243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5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6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7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8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9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2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57463"/>
            <a:ext cx="6591300" cy="186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EFD546-97FE-41F0-8C4C-110F2503C33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24290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18.6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Option format</a:t>
            </a:r>
          </a:p>
        </p:txBody>
      </p:sp>
      <p:sp>
        <p:nvSpPr>
          <p:cNvPr id="524291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3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4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5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6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7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429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852738"/>
            <a:ext cx="6929437" cy="156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2EF462-633B-4388-B817-5A67EC8064F4}" type="slidenum">
              <a:rPr lang="en-US" altLang="en-US"/>
              <a:pPr/>
              <a:t>15</a:t>
            </a:fld>
            <a:endParaRPr lang="en-US" altLang="en-US"/>
          </a:p>
        </p:txBody>
      </p:sp>
      <p:grpSp>
        <p:nvGrpSpPr>
          <p:cNvPr id="552962" name="Group 2"/>
          <p:cNvGrpSpPr>
            <a:grpSpLocks/>
          </p:cNvGrpSpPr>
          <p:nvPr/>
        </p:nvGrpSpPr>
        <p:grpSpPr bwMode="auto">
          <a:xfrm>
            <a:off x="228600" y="228600"/>
            <a:ext cx="8458200" cy="5791200"/>
            <a:chOff x="144" y="144"/>
            <a:chExt cx="5328" cy="3648"/>
          </a:xfrm>
        </p:grpSpPr>
        <p:grpSp>
          <p:nvGrpSpPr>
            <p:cNvPr id="552963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552964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2965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2966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2967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552968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2969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2970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2971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552972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552973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2974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297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2976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552977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55297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297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2980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52981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55298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2983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298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55298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990600"/>
            <a:ext cx="6518275" cy="493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4FA451-D314-4559-A54D-C2AFFFC1C3A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5010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55011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52482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18-3  CONFIGURATION</a:t>
            </a:r>
          </a:p>
        </p:txBody>
      </p:sp>
      <p:sp>
        <p:nvSpPr>
          <p:cNvPr id="555012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5013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anose="020B0604020202020204" pitchFamily="34" charset="-128"/>
              </a:rPr>
              <a:t>The DHCP has been devised to provide static and dynamic address allocation.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FFFF99">
                <a:gamma/>
                <a:shade val="46275"/>
                <a:invGamma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A7029A-E8E5-44EF-B841-5DD982605414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5705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557059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7060" name="Rectangle 4"/>
          <p:cNvSpPr>
            <a:spLocks noChangeArrowheads="1"/>
          </p:cNvSpPr>
          <p:nvPr/>
        </p:nvSpPr>
        <p:spPr bwMode="auto">
          <a:xfrm>
            <a:off x="304800" y="989013"/>
            <a:ext cx="8382000" cy="257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Static Address Allocation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Dynamic Address Allocation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Transition States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Other Issues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Exchanging Messages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5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1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570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A22346-83E3-47DD-9764-CC1858E05160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26338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18.7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Option with tag 53</a:t>
            </a:r>
          </a:p>
        </p:txBody>
      </p:sp>
      <p:sp>
        <p:nvSpPr>
          <p:cNvPr id="52633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634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54225"/>
            <a:ext cx="7175500" cy="274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43300" y="415514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E130F6-A745-4BE4-A7B8-54A6BFBF832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28386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18.8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DHCP client transition diagram</a:t>
            </a:r>
          </a:p>
        </p:txBody>
      </p:sp>
      <p:sp>
        <p:nvSpPr>
          <p:cNvPr id="528387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90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91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92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93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839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7450138" cy="523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52EE34-7CD5-494D-AE9B-86A8A36C587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="1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OBJECTIVES:</a:t>
            </a:r>
          </a:p>
        </p:txBody>
      </p:sp>
      <p:sp>
        <p:nvSpPr>
          <p:cNvPr id="534531" name="Rectangle 3"/>
          <p:cNvSpPr>
            <a:spLocks noChangeArrowheads="1"/>
          </p:cNvSpPr>
          <p:nvPr/>
        </p:nvSpPr>
        <p:spPr bwMode="auto">
          <a:xfrm>
            <a:off x="0" y="8382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give the reasons why we need host configuration.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give a historical background of two protocols used for host configuration in the past.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define DHCP as the current Dynamic Host Configuration Protocol.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discuss DHCP operation when the client and server are on the same network or on different networks.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show how DHCP uses two well-known ports of UDP to achieve configuration.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discuss the states the clients go through to lease an IP address from a DHCP server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43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FB85BE-18B4-47B0-9F80-4BAC74B347B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30434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18.9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Exchanging messages</a:t>
            </a:r>
          </a:p>
        </p:txBody>
      </p:sp>
      <p:sp>
        <p:nvSpPr>
          <p:cNvPr id="530435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36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38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39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40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41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3044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757238"/>
            <a:ext cx="4479925" cy="556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30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AB5F5E-3189-432A-BA7E-DBE5B1726D4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36578" name="Text Box 2"/>
          <p:cNvSpPr txBox="1">
            <a:spLocks noChangeArrowheads="1"/>
          </p:cNvSpPr>
          <p:nvPr/>
        </p:nvSpPr>
        <p:spPr bwMode="auto">
          <a:xfrm>
            <a:off x="822325" y="333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Symbol" panose="05050102010706020507" pitchFamily="18" charset="2"/>
            </a:endParaRPr>
          </a:p>
        </p:txBody>
      </p:sp>
      <p:sp>
        <p:nvSpPr>
          <p:cNvPr id="536579" name="Text Box 3"/>
          <p:cNvSpPr txBox="1">
            <a:spLocks noChangeArrowheads="1"/>
          </p:cNvSpPr>
          <p:nvPr/>
        </p:nvSpPr>
        <p:spPr bwMode="auto">
          <a:xfrm>
            <a:off x="152400" y="119063"/>
            <a:ext cx="2603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  <a:t>Chapter </a:t>
            </a:r>
            <a:b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</a:br>
            <a: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  <a:t>Outline</a:t>
            </a:r>
          </a:p>
        </p:txBody>
      </p:sp>
      <p:sp>
        <p:nvSpPr>
          <p:cNvPr id="536580" name="Line 4"/>
          <p:cNvSpPr>
            <a:spLocks noChangeShapeType="1"/>
          </p:cNvSpPr>
          <p:nvPr/>
        </p:nvSpPr>
        <p:spPr bwMode="auto">
          <a:xfrm>
            <a:off x="2590800" y="228600"/>
            <a:ext cx="0" cy="6172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6581" name="Text Box 5"/>
          <p:cNvSpPr txBox="1">
            <a:spLocks noChangeArrowheads="1"/>
          </p:cNvSpPr>
          <p:nvPr/>
        </p:nvSpPr>
        <p:spPr bwMode="auto">
          <a:xfrm>
            <a:off x="2667000" y="312738"/>
            <a:ext cx="3975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18.1     Introduction</a:t>
            </a:r>
          </a:p>
        </p:txBody>
      </p:sp>
      <p:sp>
        <p:nvSpPr>
          <p:cNvPr id="536582" name="Text Box 6"/>
          <p:cNvSpPr txBox="1">
            <a:spLocks noChangeArrowheads="1"/>
          </p:cNvSpPr>
          <p:nvPr/>
        </p:nvSpPr>
        <p:spPr bwMode="auto">
          <a:xfrm>
            <a:off x="2667000" y="1031875"/>
            <a:ext cx="469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18.2     DHCP Operation</a:t>
            </a:r>
          </a:p>
        </p:txBody>
      </p:sp>
      <p:sp>
        <p:nvSpPr>
          <p:cNvPr id="536583" name="Text Box 7"/>
          <p:cNvSpPr txBox="1">
            <a:spLocks noChangeArrowheads="1"/>
          </p:cNvSpPr>
          <p:nvPr/>
        </p:nvSpPr>
        <p:spPr bwMode="auto">
          <a:xfrm>
            <a:off x="2819400" y="3352800"/>
            <a:ext cx="184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3200" i="1">
              <a:effectLst>
                <a:outerShdw blurRad="38100" dist="38100" dir="2700000" algn="tl">
                  <a:srgbClr val="C0C0C0"/>
                </a:outerShdw>
              </a:effectLst>
              <a:latin typeface="Adobe Heiti Std R" pitchFamily="34" charset="-128"/>
            </a:endParaRPr>
          </a:p>
          <a:p>
            <a:endParaRPr lang="en-US" altLang="en-US" sz="3200" i="1">
              <a:effectLst>
                <a:outerShdw blurRad="38100" dist="38100" dir="2700000" algn="tl">
                  <a:srgbClr val="C0C0C0"/>
                </a:outerShdw>
              </a:effectLst>
              <a:latin typeface="Adobe Heiti Std R" pitchFamily="34" charset="-128"/>
            </a:endParaRPr>
          </a:p>
        </p:txBody>
      </p:sp>
      <p:sp>
        <p:nvSpPr>
          <p:cNvPr id="536584" name="Text Box 8"/>
          <p:cNvSpPr txBox="1">
            <a:spLocks noChangeArrowheads="1"/>
          </p:cNvSpPr>
          <p:nvPr/>
        </p:nvSpPr>
        <p:spPr bwMode="auto">
          <a:xfrm>
            <a:off x="2667000" y="1752600"/>
            <a:ext cx="4235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18.3     Configuration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BF51E1-EFF6-476A-ADC5-6BF60F740373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538626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8627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49180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18-1  INTRODUCTION</a:t>
            </a:r>
          </a:p>
        </p:txBody>
      </p:sp>
      <p:sp>
        <p:nvSpPr>
          <p:cNvPr id="53862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8629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anose="020B0604020202020204" pitchFamily="34" charset="-128"/>
              </a:rPr>
              <a:t>Each computer that uses the TCP/IP protocol suite needs to know its IP address. If the computer uses classless addressing or is a member of a subnet, it also needs to know its subnet mask. Most computers today need two other pieces of information: the address of a default router to be able to communicate with other networks and the address of a name server to be able to use names instead of addresses as we will see in the next chapter. In other words, four pieces of information are normally needed. 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FFFF99">
                <a:gamma/>
                <a:shade val="46275"/>
                <a:invGamma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94E967-79CD-473B-8574-BEFC17E7B95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406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540675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304800" y="989013"/>
            <a:ext cx="8382000" cy="207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Previous Protocols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RARP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BOOTP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DHCP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40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6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3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406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4482-967A-4266-97CD-F262B332F2D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48866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48867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54387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18-2  DHCP OPERATION</a:t>
            </a:r>
          </a:p>
        </p:txBody>
      </p:sp>
      <p:sp>
        <p:nvSpPr>
          <p:cNvPr id="54886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8869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anose="020B0604020202020204" pitchFamily="34" charset="-128"/>
              </a:rPr>
              <a:t>The DHCP client and server can either be on the same network or on different networks. Let us discuss each situation separately.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848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FFFF99">
                <a:gamma/>
                <a:shade val="46275"/>
                <a:invGamma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ECEC9-8D06-418D-AA34-9766DD132B0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5091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550915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0916" name="Rectangle 4"/>
          <p:cNvSpPr>
            <a:spLocks noChangeArrowheads="1"/>
          </p:cNvSpPr>
          <p:nvPr/>
        </p:nvSpPr>
        <p:spPr bwMode="auto">
          <a:xfrm>
            <a:off x="304800" y="989013"/>
            <a:ext cx="8382000" cy="3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Same Network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Different Networks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UDP Ports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Using TFTP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Error Control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Packet Format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5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B9E378-FB7B-4D7C-A9D4-C6A8F56E1A9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75138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Client and server on the same network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47514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135938" cy="268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514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2760663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515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4570413"/>
            <a:ext cx="2741612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00" y="475773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0.57414 0.0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75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9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66 0.00023 L -0.6166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5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54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DC3727-9B7A-4513-9A65-1BB1B7C43644}" type="slidenum">
              <a:rPr lang="en-US" altLang="en-US"/>
              <a:pPr/>
              <a:t>9</a:t>
            </a:fld>
            <a:endParaRPr lang="en-US" altLang="en-US"/>
          </a:p>
        </p:txBody>
      </p:sp>
      <p:pic>
        <p:nvPicPr>
          <p:cNvPr id="51611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09850"/>
            <a:ext cx="8520113" cy="291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6098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18.2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Client and server on two different networks</a:t>
            </a:r>
          </a:p>
        </p:txBody>
      </p:sp>
      <p:sp>
        <p:nvSpPr>
          <p:cNvPr id="51609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1611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3230563"/>
            <a:ext cx="195580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13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3733800"/>
            <a:ext cx="1408112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14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63" y="4071938"/>
            <a:ext cx="245903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33281" y="566023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4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3"/>
  <p:tag name="MMPROD_UIDATA" val="&lt;database version=&quot;6.0&quot;&gt;&lt;object type=&quot;1&quot; unique_id=&quot;10001&quot;&gt;&lt;object type=&quot;8&quot; unique_id=&quot;11229&quot;&gt;&lt;/object&gt;&lt;object type=&quot;2&quot; unique_id=&quot;11230&quot;&gt;&lt;object type=&quot;3&quot; unique_id=&quot;11231&quot;&gt;&lt;property id=&quot;20148&quot; value=&quot;5&quot;/&gt;&lt;property id=&quot;20300&quot; value=&quot;Slide 1&quot;/&gt;&lt;property id=&quot;20307&quot; value=&quot;549&quot;/&gt;&lt;/object&gt;&lt;object type=&quot;3&quot; unique_id=&quot;11232&quot;&gt;&lt;property id=&quot;20148&quot; value=&quot;5&quot;/&gt;&lt;property id=&quot;20300&quot; value=&quot;Slide 2 - &amp;quot;OBJECTIVES:&amp;quot;&quot;/&gt;&lt;property id=&quot;20307&quot; value=&quot;550&quot;/&gt;&lt;/object&gt;&lt;object type=&quot;3&quot; unique_id=&quot;11233&quot;&gt;&lt;property id=&quot;20148&quot; value=&quot;5&quot;/&gt;&lt;property id=&quot;20300&quot; value=&quot;Slide 3&quot;/&gt;&lt;property id=&quot;20307&quot; value=&quot;551&quot;/&gt;&lt;/object&gt;&lt;object type=&quot;3&quot; unique_id=&quot;11234&quot;&gt;&lt;property id=&quot;20148&quot; value=&quot;5&quot;/&gt;&lt;property id=&quot;20300&quot; value=&quot;Slide 4&quot;/&gt;&lt;property id=&quot;20307&quot; value=&quot;552&quot;/&gt;&lt;/object&gt;&lt;object type=&quot;3&quot; unique_id=&quot;11235&quot;&gt;&lt;property id=&quot;20148&quot; value=&quot;5&quot;/&gt;&lt;property id=&quot;20300&quot; value=&quot;Slide 5&quot;/&gt;&lt;property id=&quot;20307&quot; value=&quot;553&quot;/&gt;&lt;/object&gt;&lt;object type=&quot;3&quot; unique_id=&quot;11236&quot;&gt;&lt;property id=&quot;20148&quot; value=&quot;5&quot;/&gt;&lt;property id=&quot;20300&quot; value=&quot;Slide 6&quot;/&gt;&lt;property id=&quot;20307&quot; value=&quot;557&quot;/&gt;&lt;/object&gt;&lt;object type=&quot;3&quot; unique_id=&quot;11237&quot;&gt;&lt;property id=&quot;20148&quot; value=&quot;5&quot;/&gt;&lt;property id=&quot;20300&quot; value=&quot;Slide 7&quot;/&gt;&lt;property id=&quot;20307&quot; value=&quot;558&quot;/&gt;&lt;/object&gt;&lt;object type=&quot;3&quot; unique_id=&quot;11238&quot;&gt;&lt;property id=&quot;20148&quot; value=&quot;5&quot;/&gt;&lt;property id=&quot;20300&quot; value=&quot;Slide 8&quot;/&gt;&lt;property id=&quot;20307&quot; value=&quot;529&quot;/&gt;&lt;/object&gt;&lt;object type=&quot;3&quot; unique_id=&quot;11239&quot;&gt;&lt;property id=&quot;20148&quot; value=&quot;5&quot;/&gt;&lt;property id=&quot;20300&quot; value=&quot;Slide 9&quot;/&gt;&lt;property id=&quot;20307&quot; value=&quot;541&quot;/&gt;&lt;/object&gt;&lt;object type=&quot;3&quot; unique_id=&quot;11240&quot;&gt;&lt;property id=&quot;20148&quot; value=&quot;5&quot;/&gt;&lt;property id=&quot;20300&quot; value=&quot;Slide 10&quot;/&gt;&lt;property id=&quot;20307&quot; value=&quot;542&quot;/&gt;&lt;/object&gt;&lt;object type=&quot;3&quot; unique_id=&quot;11241&quot;&gt;&lt;property id=&quot;20148&quot; value=&quot;5&quot;/&gt;&lt;property id=&quot;20300&quot; value=&quot;Slide 11&quot;/&gt;&lt;property id=&quot;20307&quot; value=&quot;543&quot;/&gt;&lt;/object&gt;&lt;object type=&quot;3&quot; unique_id=&quot;11242&quot;&gt;&lt;property id=&quot;20148&quot; value=&quot;5&quot;/&gt;&lt;property id=&quot;20300&quot; value=&quot;Slide 12&quot;/&gt;&lt;property id=&quot;20307&quot; value=&quot;544&quot;/&gt;&lt;/object&gt;&lt;object type=&quot;3&quot; unique_id=&quot;11243&quot;&gt;&lt;property id=&quot;20148&quot; value=&quot;5&quot;/&gt;&lt;property id=&quot;20300&quot; value=&quot;Slide 13&quot;/&gt;&lt;property id=&quot;20307&quot; value=&quot;545&quot;/&gt;&lt;/object&gt;&lt;object type=&quot;3&quot; unique_id=&quot;11244&quot;&gt;&lt;property id=&quot;20148&quot; value=&quot;5&quot;/&gt;&lt;property id=&quot;20300&quot; value=&quot;Slide 14&quot;/&gt;&lt;property id=&quot;20307&quot; value=&quot;559&quot;/&gt;&lt;/object&gt;&lt;object type=&quot;3&quot; unique_id=&quot;11245&quot;&gt;&lt;property id=&quot;20148&quot; value=&quot;5&quot;/&gt;&lt;property id=&quot;20300&quot; value=&quot;Slide 15&quot;/&gt;&lt;property id=&quot;20307&quot; value=&quot;560&quot;/&gt;&lt;/object&gt;&lt;object type=&quot;3&quot; unique_id=&quot;11246&quot;&gt;&lt;property id=&quot;20148&quot; value=&quot;5&quot;/&gt;&lt;property id=&quot;20300&quot; value=&quot;Slide 16&quot;/&gt;&lt;property id=&quot;20307&quot; value=&quot;561&quot;/&gt;&lt;/object&gt;&lt;object type=&quot;3&quot; unique_id=&quot;11247&quot;&gt;&lt;property id=&quot;20148&quot; value=&quot;5&quot;/&gt;&lt;property id=&quot;20300&quot; value=&quot;Slide 17&quot;/&gt;&lt;property id=&quot;20307&quot; value=&quot;546&quot;/&gt;&lt;/object&gt;&lt;object type=&quot;3&quot; unique_id=&quot;11248&quot;&gt;&lt;property id=&quot;20148&quot; value=&quot;5&quot;/&gt;&lt;property id=&quot;20300&quot; value=&quot;Slide 18&quot;/&gt;&lt;property id=&quot;20307&quot; value=&quot;547&quot;/&gt;&lt;/object&gt;&lt;object type=&quot;3&quot; unique_id=&quot;11249&quot;&gt;&lt;property id=&quot;20148&quot; value=&quot;5&quot;/&gt;&lt;property id=&quot;20300&quot; value=&quot;Slide 19&quot;/&gt;&lt;property id=&quot;20307&quot; value=&quot;548&quot;/&gt;&lt;/object&gt;&lt;/object&gt;&lt;/object&gt;&lt;/database&gt;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</TotalTime>
  <Words>520</Words>
  <Application>Microsoft Macintosh PowerPoint</Application>
  <PresentationFormat>On-screen Show (4:3)</PresentationFormat>
  <Paragraphs>108</Paragraphs>
  <Slides>20</Slides>
  <Notes>19</Notes>
  <HiddenSlides>0</HiddenSlides>
  <MMClips>16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 Unicode MS</vt:lpstr>
      <vt:lpstr>Adobe Heiti Std R</vt:lpstr>
      <vt:lpstr>Arial</vt:lpstr>
      <vt:lpstr>McGrawHill-Italic</vt:lpstr>
      <vt:lpstr>Symbol</vt:lpstr>
      <vt:lpstr>Tahoma</vt:lpstr>
      <vt:lpstr>Times</vt:lpstr>
      <vt:lpstr>Times New Roman</vt:lpstr>
      <vt:lpstr>Wingdings</vt:lpstr>
      <vt:lpstr>Zurich Ex BT</vt:lpstr>
      <vt:lpstr>Blends</vt:lpstr>
      <vt:lpstr>PowerPoint Presentation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ROHIT RAJESH KUBER-180953124</cp:lastModifiedBy>
  <cp:revision>134</cp:revision>
  <dcterms:created xsi:type="dcterms:W3CDTF">2000-01-15T04:50:39Z</dcterms:created>
  <dcterms:modified xsi:type="dcterms:W3CDTF">2020-05-07T05:49:53Z</dcterms:modified>
</cp:coreProperties>
</file>